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8" r:id="rId3"/>
    <p:sldId id="259" r:id="rId4"/>
    <p:sldId id="260" r:id="rId5"/>
    <p:sldId id="261" r:id="rId6"/>
    <p:sldId id="262" r:id="rId7"/>
    <p:sldId id="263" r:id="rId8"/>
    <p:sldId id="264"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0244"/>
    <a:srgbClr val="2E161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5"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5019" y="4953000"/>
            <a:ext cx="12197020"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B61BEF0D-F0BB-DE4B-95CE-6DB70DBA9567}" type="datetimeFigureOut">
              <a:rPr lang="en-US" smtClean="0"/>
              <a:pPr/>
              <a:t>2/12/2018</a:t>
            </a:fld>
            <a:endParaRPr lang="en-US" dirty="0"/>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D57F1E4F-1CFF-5643-939E-217C01CDF565}" type="slidenum">
              <a:rPr lang="en-US" smtClean="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09600" y="1481330"/>
            <a:ext cx="109728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61BEF0D-F0BB-DE4B-95CE-6DB70DBA9567}" type="datetimeFigureOut">
              <a:rPr lang="en-US" smtClean="0"/>
              <a:pPr/>
              <a:t>2/12/2018</a:t>
            </a:fld>
            <a:endParaRPr lang="en-US" dirty="0"/>
          </a:p>
        </p:txBody>
      </p:sp>
      <p:sp>
        <p:nvSpPr>
          <p:cNvPr id="5" name="4 Marcador de pie de página"/>
          <p:cNvSpPr>
            <a:spLocks noGrp="1"/>
          </p:cNvSpPr>
          <p:nvPr>
            <p:ph type="ftr" sz="quarter" idx="11"/>
          </p:nvPr>
        </p:nvSpPr>
        <p:spPr/>
        <p:txBody>
          <a:bodyPr/>
          <a:lstStyle>
            <a:extLst/>
          </a:lstStyle>
          <a:p>
            <a:endParaRPr lang="en-US" dirty="0"/>
          </a:p>
        </p:txBody>
      </p:sp>
      <p:sp>
        <p:nvSpPr>
          <p:cNvPr id="6" name="5 Marcador de número de diapositiva"/>
          <p:cNvSpPr>
            <a:spLocks noGrp="1"/>
          </p:cNvSpPr>
          <p:nvPr>
            <p:ph type="sldNum" sz="quarter" idx="12"/>
          </p:nvPr>
        </p:nvSpPr>
        <p:spPr/>
        <p:txBody>
          <a:bodyPr/>
          <a:lstStyle>
            <a:extLst/>
          </a:lstStyle>
          <a:p>
            <a:fld id="{D57F1E4F-1CFF-5643-939E-217C01CDF565}" type="slidenum">
              <a:rPr lang="en-US" smtClean="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125351" y="274641"/>
            <a:ext cx="236996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09600" y="274641"/>
            <a:ext cx="84328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61BEF0D-F0BB-DE4B-95CE-6DB70DBA9567}" type="datetimeFigureOut">
              <a:rPr lang="en-US" smtClean="0"/>
              <a:pPr/>
              <a:t>2/12/2018</a:t>
            </a:fld>
            <a:endParaRPr lang="en-US" dirty="0"/>
          </a:p>
        </p:txBody>
      </p:sp>
      <p:sp>
        <p:nvSpPr>
          <p:cNvPr id="5" name="4 Marcador de pie de página"/>
          <p:cNvSpPr>
            <a:spLocks noGrp="1"/>
          </p:cNvSpPr>
          <p:nvPr>
            <p:ph type="ftr" sz="quarter" idx="11"/>
          </p:nvPr>
        </p:nvSpPr>
        <p:spPr/>
        <p:txBody>
          <a:bodyPr/>
          <a:lstStyle>
            <a:extLst/>
          </a:lstStyle>
          <a:p>
            <a:endParaRPr lang="en-US" dirty="0"/>
          </a:p>
        </p:txBody>
      </p:sp>
      <p:sp>
        <p:nvSpPr>
          <p:cNvPr id="6" name="5 Marcador de número de diapositiva"/>
          <p:cNvSpPr>
            <a:spLocks noGrp="1"/>
          </p:cNvSpPr>
          <p:nvPr>
            <p:ph type="sldNum" sz="quarter" idx="12"/>
          </p:nvPr>
        </p:nvSpPr>
        <p:spPr/>
        <p:txBody>
          <a:bodyPr/>
          <a:lstStyle>
            <a:extLst/>
          </a:lstStyle>
          <a:p>
            <a:fld id="{D57F1E4F-1CFF-5643-939E-217C01CDF565}" type="slidenum">
              <a:rPr lang="en-US" smtClean="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B61BEF0D-F0BB-DE4B-95CE-6DB70DBA9567}" type="datetimeFigureOut">
              <a:rPr lang="en-US" smtClean="0"/>
              <a:pPr/>
              <a:t>2/12/2018</a:t>
            </a:fld>
            <a:endParaRPr lang="en-US" dirty="0"/>
          </a:p>
        </p:txBody>
      </p:sp>
      <p:sp>
        <p:nvSpPr>
          <p:cNvPr id="5" name="4 Marcador de pie de página"/>
          <p:cNvSpPr>
            <a:spLocks noGrp="1"/>
          </p:cNvSpPr>
          <p:nvPr>
            <p:ph type="ftr" sz="quarter" idx="11"/>
          </p:nvPr>
        </p:nvSpPr>
        <p:spPr/>
        <p:txBody>
          <a:bodyPr/>
          <a:lstStyle>
            <a:extLst/>
          </a:lstStyle>
          <a:p>
            <a:endParaRPr lang="en-US" dirty="0"/>
          </a:p>
        </p:txBody>
      </p:sp>
      <p:sp>
        <p:nvSpPr>
          <p:cNvPr id="6" name="5 Marcador de número de diapositiva"/>
          <p:cNvSpPr>
            <a:spLocks noGrp="1"/>
          </p:cNvSpPr>
          <p:nvPr>
            <p:ph type="sldNum" sz="quarter" idx="12"/>
          </p:nvPr>
        </p:nvSpPr>
        <p:spPr/>
        <p:txBody>
          <a:bodyPr/>
          <a:lstStyle>
            <a:extLst/>
          </a:lstStyle>
          <a:p>
            <a:fld id="{D57F1E4F-1CFF-5643-939E-217C01CDF565}" type="slidenum">
              <a:rPr lang="en-US" smtClean="0"/>
              <a:pPr/>
              <a:t>‹Nº›</a:t>
            </a:fld>
            <a:endParaRPr lang="en-US" dirty="0"/>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B61BEF0D-F0BB-DE4B-95CE-6DB70DBA9567}" type="datetimeFigureOut">
              <a:rPr lang="en-US" smtClean="0"/>
              <a:pPr/>
              <a:t>2/12/2018</a:t>
            </a:fld>
            <a:endParaRPr lang="en-US" dirty="0"/>
          </a:p>
        </p:txBody>
      </p:sp>
      <p:sp>
        <p:nvSpPr>
          <p:cNvPr id="5" name="4 Marcador de pie de página"/>
          <p:cNvSpPr>
            <a:spLocks noGrp="1"/>
          </p:cNvSpPr>
          <p:nvPr>
            <p:ph type="ftr" sz="quarter" idx="11"/>
          </p:nvPr>
        </p:nvSpPr>
        <p:spPr/>
        <p:txBody>
          <a:bodyPr/>
          <a:lstStyle>
            <a:extLst/>
          </a:lstStyle>
          <a:p>
            <a:endParaRPr lang="en-US" dirty="0"/>
          </a:p>
        </p:txBody>
      </p:sp>
      <p:sp>
        <p:nvSpPr>
          <p:cNvPr id="6" name="5 Marcador de número de diapositiva"/>
          <p:cNvSpPr>
            <a:spLocks noGrp="1"/>
          </p:cNvSpPr>
          <p:nvPr>
            <p:ph type="sldNum" sz="quarter" idx="12"/>
          </p:nvPr>
        </p:nvSpPr>
        <p:spPr/>
        <p:txBody>
          <a:bodyPr/>
          <a:lstStyle>
            <a:extLst/>
          </a:lstStyle>
          <a:p>
            <a:fld id="{D57F1E4F-1CFF-5643-939E-217C01CDF565}" type="slidenum">
              <a:rPr lang="en-US" smtClean="0"/>
              <a:pPr/>
              <a:t>‹Nº›</a:t>
            </a:fld>
            <a:endParaRPr lang="en-US" dirty="0"/>
          </a:p>
        </p:txBody>
      </p:sp>
      <p:sp>
        <p:nvSpPr>
          <p:cNvPr id="7" name="6 Cheurón"/>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B61BEF0D-F0BB-DE4B-95CE-6DB70DBA9567}" type="datetimeFigureOut">
              <a:rPr lang="en-US" smtClean="0"/>
              <a:pPr/>
              <a:t>2/12/2018</a:t>
            </a:fld>
            <a:endParaRPr lang="en-US" dirty="0"/>
          </a:p>
        </p:txBody>
      </p:sp>
      <p:sp>
        <p:nvSpPr>
          <p:cNvPr id="6" name="5 Marcador de pie de página"/>
          <p:cNvSpPr>
            <a:spLocks noGrp="1"/>
          </p:cNvSpPr>
          <p:nvPr>
            <p:ph type="ftr" sz="quarter" idx="11"/>
          </p:nvPr>
        </p:nvSpPr>
        <p:spPr/>
        <p:txBody>
          <a:bodyPr/>
          <a:lstStyle>
            <a:extLst/>
          </a:lstStyle>
          <a:p>
            <a:endParaRPr lang="en-US" dirty="0"/>
          </a:p>
        </p:txBody>
      </p:sp>
      <p:sp>
        <p:nvSpPr>
          <p:cNvPr id="7" name="6 Marcador de número de diapositiva"/>
          <p:cNvSpPr>
            <a:spLocks noGrp="1"/>
          </p:cNvSpPr>
          <p:nvPr>
            <p:ph type="sldNum" sz="quarter" idx="12"/>
          </p:nvPr>
        </p:nvSpPr>
        <p:spPr/>
        <p:txBody>
          <a:bodyPr/>
          <a:lstStyle>
            <a:extLst/>
          </a:lstStyle>
          <a:p>
            <a:fld id="{D57F1E4F-1CFF-5643-939E-217C01CDF565}" type="slidenum">
              <a:rPr lang="en-US" smtClean="0"/>
              <a:pPr/>
              <a:t>‹Nº›</a:t>
            </a:fld>
            <a:endParaRPr lang="en-US" dirty="0"/>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109728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B61BEF0D-F0BB-DE4B-95CE-6DB70DBA9567}" type="datetimeFigureOut">
              <a:rPr lang="en-US" smtClean="0"/>
              <a:pPr/>
              <a:t>2/12/2018</a:t>
            </a:fld>
            <a:endParaRPr lang="en-US" dirty="0"/>
          </a:p>
        </p:txBody>
      </p:sp>
      <p:sp>
        <p:nvSpPr>
          <p:cNvPr id="8" name="7 Marcador de pie de página"/>
          <p:cNvSpPr>
            <a:spLocks noGrp="1"/>
          </p:cNvSpPr>
          <p:nvPr>
            <p:ph type="ftr" sz="quarter" idx="11"/>
          </p:nvPr>
        </p:nvSpPr>
        <p:spPr/>
        <p:txBody>
          <a:bodyPr/>
          <a:lstStyle>
            <a:extLst/>
          </a:lstStyle>
          <a:p>
            <a:endParaRPr lang="en-US" dirty="0"/>
          </a:p>
        </p:txBody>
      </p:sp>
      <p:sp>
        <p:nvSpPr>
          <p:cNvPr id="9" name="8 Marcador de número de diapositiva"/>
          <p:cNvSpPr>
            <a:spLocks noGrp="1"/>
          </p:cNvSpPr>
          <p:nvPr>
            <p:ph type="sldNum" sz="quarter" idx="12"/>
          </p:nvPr>
        </p:nvSpPr>
        <p:spPr/>
        <p:txBody>
          <a:bodyPr/>
          <a:lstStyle>
            <a:extLst/>
          </a:lstStyle>
          <a:p>
            <a:fld id="{D57F1E4F-1CFF-5643-939E-217C01CDF565}" type="slidenum">
              <a:rPr lang="en-US" smtClean="0"/>
              <a:pPr/>
              <a:t>‹Nº›</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B61BEF0D-F0BB-DE4B-95CE-6DB70DBA9567}" type="datetimeFigureOut">
              <a:rPr lang="en-US" smtClean="0"/>
              <a:pPr/>
              <a:t>2/12/2018</a:t>
            </a:fld>
            <a:endParaRPr lang="en-US" dirty="0"/>
          </a:p>
        </p:txBody>
      </p:sp>
      <p:sp>
        <p:nvSpPr>
          <p:cNvPr id="4" name="3 Marcador de pie de página"/>
          <p:cNvSpPr>
            <a:spLocks noGrp="1"/>
          </p:cNvSpPr>
          <p:nvPr>
            <p:ph type="ftr" sz="quarter" idx="11"/>
          </p:nvPr>
        </p:nvSpPr>
        <p:spPr/>
        <p:txBody>
          <a:bodyPr/>
          <a:lstStyle>
            <a:extLst/>
          </a:lstStyle>
          <a:p>
            <a:endParaRPr lang="en-US" dirty="0"/>
          </a:p>
        </p:txBody>
      </p:sp>
      <p:sp>
        <p:nvSpPr>
          <p:cNvPr id="5" name="4 Marcador de número de diapositiva"/>
          <p:cNvSpPr>
            <a:spLocks noGrp="1"/>
          </p:cNvSpPr>
          <p:nvPr>
            <p:ph type="sldNum" sz="quarter" idx="12"/>
          </p:nvPr>
        </p:nvSpPr>
        <p:spPr/>
        <p:txBody>
          <a:bodyPr/>
          <a:lstStyle>
            <a:extLst/>
          </a:lstStyle>
          <a:p>
            <a:fld id="{D57F1E4F-1CFF-5643-939E-217C01CDF565}" type="slidenum">
              <a:rPr lang="en-US" smtClean="0"/>
              <a:pPr/>
              <a:t>‹Nº›</a:t>
            </a:fld>
            <a:endParaRPr lang="en-US" dirty="0"/>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B61BEF0D-F0BB-DE4B-95CE-6DB70DBA9567}" type="datetimeFigureOut">
              <a:rPr lang="en-US" smtClean="0"/>
              <a:pPr/>
              <a:t>2/12/2018</a:t>
            </a:fld>
            <a:endParaRPr lang="en-US" dirty="0"/>
          </a:p>
        </p:txBody>
      </p:sp>
      <p:sp>
        <p:nvSpPr>
          <p:cNvPr id="3" name="2 Marcador de pie de página"/>
          <p:cNvSpPr>
            <a:spLocks noGrp="1"/>
          </p:cNvSpPr>
          <p:nvPr>
            <p:ph type="ftr" sz="quarter" idx="11"/>
          </p:nvPr>
        </p:nvSpPr>
        <p:spPr/>
        <p:txBody>
          <a:bodyPr/>
          <a:lstStyle>
            <a:extLst/>
          </a:lstStyle>
          <a:p>
            <a:endParaRPr lang="en-US" dirty="0"/>
          </a:p>
        </p:txBody>
      </p:sp>
      <p:sp>
        <p:nvSpPr>
          <p:cNvPr id="4" name="3 Marcador de número de diapositiva"/>
          <p:cNvSpPr>
            <a:spLocks noGrp="1"/>
          </p:cNvSpPr>
          <p:nvPr>
            <p:ph type="sldNum" sz="quarter" idx="12"/>
          </p:nvPr>
        </p:nvSpPr>
        <p:spPr/>
        <p:txBody>
          <a:bodyPr/>
          <a:lstStyle>
            <a:extLst/>
          </a:lstStyle>
          <a:p>
            <a:fld id="{D57F1E4F-1CFF-5643-939E-217C01CDF565}" type="slidenum">
              <a:rPr lang="en-US" smtClean="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8969376" y="6407944"/>
            <a:ext cx="2560320" cy="365760"/>
          </a:xfrm>
        </p:spPr>
        <p:txBody>
          <a:bodyPr/>
          <a:lstStyle>
            <a:extLst/>
          </a:lstStyle>
          <a:p>
            <a:fld id="{B61BEF0D-F0BB-DE4B-95CE-6DB70DBA9567}" type="datetimeFigureOut">
              <a:rPr lang="en-US" smtClean="0"/>
              <a:pPr/>
              <a:t>2/12/2018</a:t>
            </a:fld>
            <a:endParaRPr lang="en-US" dirty="0"/>
          </a:p>
        </p:txBody>
      </p:sp>
      <p:sp>
        <p:nvSpPr>
          <p:cNvPr id="6" name="5 Marcador de pie de página"/>
          <p:cNvSpPr>
            <a:spLocks noGrp="1"/>
          </p:cNvSpPr>
          <p:nvPr>
            <p:ph type="ftr" sz="quarter" idx="11"/>
          </p:nvPr>
        </p:nvSpPr>
        <p:spPr/>
        <p:txBody>
          <a:bodyPr/>
          <a:lstStyle>
            <a:extLst/>
          </a:lstStyle>
          <a:p>
            <a:endParaRPr lang="en-US" dirty="0"/>
          </a:p>
        </p:txBody>
      </p:sp>
      <p:sp>
        <p:nvSpPr>
          <p:cNvPr id="7" name="6 Marcador de número de diapositiva"/>
          <p:cNvSpPr>
            <a:spLocks noGrp="1"/>
          </p:cNvSpPr>
          <p:nvPr>
            <p:ph type="sldNum" sz="quarter" idx="12"/>
          </p:nvPr>
        </p:nvSpPr>
        <p:spPr/>
        <p:txBody>
          <a:bodyPr/>
          <a:lstStyle>
            <a:extLst/>
          </a:lstStyle>
          <a:p>
            <a:fld id="{D57F1E4F-1CFF-5643-939E-217C01CDF565}" type="slidenum">
              <a:rPr lang="en-US" smtClean="0"/>
              <a:pPr/>
              <a:t>‹Nº›</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B61BEF0D-F0BB-DE4B-95CE-6DB70DBA9567}" type="datetimeFigureOut">
              <a:rPr lang="en-US" smtClean="0"/>
              <a:pPr/>
              <a:t>2/12/2018</a:t>
            </a:fld>
            <a:endParaRPr lang="en-US" dirty="0"/>
          </a:p>
        </p:txBody>
      </p:sp>
      <p:sp>
        <p:nvSpPr>
          <p:cNvPr id="6" name="5 Marcador de pie de página"/>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dirty="0"/>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D57F1E4F-1CFF-5643-939E-217C01CDF565}" type="slidenum">
              <a:rPr lang="en-US" smtClean="0"/>
              <a:pPr/>
              <a:t>‹Nº›</a:t>
            </a:fld>
            <a:endParaRPr lang="en-US" dirty="0"/>
          </a:p>
        </p:txBody>
      </p:sp>
      <p:sp>
        <p:nvSpPr>
          <p:cNvPr id="2" name="1 Título"/>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B61BEF0D-F0BB-DE4B-95CE-6DB70DBA9567}" type="datetimeFigureOut">
              <a:rPr lang="en-US" smtClean="0"/>
              <a:pPr/>
              <a:t>2/12/2018</a:t>
            </a:fld>
            <a:endParaRPr lang="en-US" dirty="0"/>
          </a:p>
        </p:txBody>
      </p:sp>
      <p:sp>
        <p:nvSpPr>
          <p:cNvPr id="22" name="21 Marcador de pie de página"/>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17 Marcador de número de diapositiva"/>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D57F1E4F-1CFF-5643-939E-217C01CDF565}" type="slidenum">
              <a:rPr lang="en-US" smtClean="0"/>
              <a:pPr/>
              <a:t>‹Nº›</a:t>
            </a:fld>
            <a:endParaRPr lang="en-US" dirty="0"/>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285103" y="672209"/>
            <a:ext cx="9494983" cy="1761837"/>
          </a:xfrm>
        </p:spPr>
        <p:txBody>
          <a:bodyPr>
            <a:normAutofit/>
          </a:bodyPr>
          <a:lstStyle/>
          <a:p>
            <a:pPr algn="ctr"/>
            <a:r>
              <a:rPr lang="es-ES" dirty="0" smtClean="0"/>
              <a:t>IMPACTO DE LA COLOCACIÓN DE PLACAS SOLARES </a:t>
            </a:r>
            <a:endParaRPr lang="es-ES" dirty="0"/>
          </a:p>
        </p:txBody>
      </p:sp>
      <p:sp>
        <p:nvSpPr>
          <p:cNvPr id="3" name="Subtítulo 2"/>
          <p:cNvSpPr>
            <a:spLocks noGrp="1"/>
          </p:cNvSpPr>
          <p:nvPr>
            <p:ph type="subTitle" idx="1"/>
          </p:nvPr>
        </p:nvSpPr>
        <p:spPr>
          <a:xfrm>
            <a:off x="5595847" y="3936933"/>
            <a:ext cx="6400800" cy="979055"/>
          </a:xfrm>
        </p:spPr>
        <p:txBody>
          <a:bodyPr>
            <a:noAutofit/>
          </a:bodyPr>
          <a:lstStyle/>
          <a:p>
            <a:r>
              <a:rPr lang="es-ES" sz="2000" dirty="0" smtClean="0"/>
              <a:t>SERGIO GÓMEZ</a:t>
            </a:r>
          </a:p>
          <a:p>
            <a:r>
              <a:rPr lang="es-ES" sz="2000" dirty="0" smtClean="0"/>
              <a:t>ALBA TURRADO</a:t>
            </a:r>
          </a:p>
          <a:p>
            <a:r>
              <a:rPr lang="es-ES" sz="2000" dirty="0" smtClean="0"/>
              <a:t>ÁLVARO ROMEU</a:t>
            </a:r>
            <a:endParaRPr lang="es-ES" sz="2000" dirty="0"/>
          </a:p>
        </p:txBody>
      </p:sp>
    </p:spTree>
    <p:extLst>
      <p:ext uri="{BB962C8B-B14F-4D97-AF65-F5344CB8AC3E}">
        <p14:creationId xmlns="" xmlns:p14="http://schemas.microsoft.com/office/powerpoint/2010/main" val="31307247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4754879" y="241663"/>
            <a:ext cx="2140720" cy="967510"/>
          </a:xfrm>
        </p:spPr>
        <p:txBody>
          <a:bodyPr/>
          <a:lstStyle/>
          <a:p>
            <a:r>
              <a:rPr lang="es-ES" dirty="0" smtClean="0"/>
              <a:t>índice</a:t>
            </a:r>
            <a:endParaRPr lang="es-ES" dirty="0"/>
          </a:p>
        </p:txBody>
      </p:sp>
      <p:sp>
        <p:nvSpPr>
          <p:cNvPr id="5" name="4 CuadroTexto"/>
          <p:cNvSpPr txBox="1"/>
          <p:nvPr/>
        </p:nvSpPr>
        <p:spPr>
          <a:xfrm>
            <a:off x="692331" y="1515292"/>
            <a:ext cx="10920549" cy="2954655"/>
          </a:xfrm>
          <a:prstGeom prst="rect">
            <a:avLst/>
          </a:prstGeom>
          <a:noFill/>
        </p:spPr>
        <p:txBody>
          <a:bodyPr wrap="square" rtlCol="0">
            <a:spAutoFit/>
          </a:bodyPr>
          <a:lstStyle/>
          <a:p>
            <a:r>
              <a:rPr lang="es-ES" sz="2400" dirty="0" smtClean="0"/>
              <a:t>Diapositiva 3: Sobre la idea</a:t>
            </a:r>
          </a:p>
          <a:p>
            <a:r>
              <a:rPr lang="es-ES" sz="2400" dirty="0" smtClean="0"/>
              <a:t>Diapositiva 4: Funcionamiento de las placas</a:t>
            </a:r>
          </a:p>
          <a:p>
            <a:r>
              <a:rPr lang="es-ES" sz="2400" dirty="0" smtClean="0"/>
              <a:t>Diapositiva 5: Medidas </a:t>
            </a:r>
          </a:p>
          <a:p>
            <a:r>
              <a:rPr lang="es-ES" sz="2400" dirty="0" smtClean="0"/>
              <a:t>Diapositiva 6: Datos técnicos </a:t>
            </a:r>
          </a:p>
          <a:p>
            <a:r>
              <a:rPr lang="es-ES" sz="2400" dirty="0" smtClean="0"/>
              <a:t>Diapositiva 7: Presupuesto </a:t>
            </a:r>
          </a:p>
          <a:p>
            <a:r>
              <a:rPr lang="es-ES" sz="2400" dirty="0" smtClean="0"/>
              <a:t>Diapositiva 8: Legislación</a:t>
            </a:r>
          </a:p>
          <a:p>
            <a:r>
              <a:rPr lang="es-ES" sz="2400" dirty="0" smtClean="0"/>
              <a:t>Diapositiva 9: Conclusión </a:t>
            </a:r>
          </a:p>
          <a:p>
            <a:endParaRPr lang="es-ES" dirty="0"/>
          </a:p>
        </p:txBody>
      </p:sp>
      <p:pic>
        <p:nvPicPr>
          <p:cNvPr id="6" name="5 Imagen" descr="placa-solar.png"/>
          <p:cNvPicPr>
            <a:picLocks noChangeAspect="1"/>
          </p:cNvPicPr>
          <p:nvPr/>
        </p:nvPicPr>
        <p:blipFill>
          <a:blip r:embed="rId2"/>
          <a:stretch>
            <a:fillRect/>
          </a:stretch>
        </p:blipFill>
        <p:spPr>
          <a:xfrm>
            <a:off x="7591532" y="2037807"/>
            <a:ext cx="3591923" cy="3218364"/>
          </a:xfrm>
          <a:prstGeom prst="rect">
            <a:avLst/>
          </a:prstGeom>
        </p:spPr>
      </p:pic>
    </p:spTree>
    <p:extLst>
      <p:ext uri="{BB962C8B-B14F-4D97-AF65-F5344CB8AC3E}">
        <p14:creationId xmlns="" xmlns:p14="http://schemas.microsoft.com/office/powerpoint/2010/main" val="3421220715"/>
      </p:ext>
    </p:extLst>
  </p:cSld>
  <p:clrMapOvr>
    <a:masterClrMapping/>
  </p:clrMapOvr>
  <p:transition advTm="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2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2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2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51329" y="528661"/>
            <a:ext cx="4182753" cy="736601"/>
          </a:xfrm>
        </p:spPr>
        <p:txBody>
          <a:bodyPr>
            <a:normAutofit fontScale="90000"/>
          </a:bodyPr>
          <a:lstStyle/>
          <a:p>
            <a:r>
              <a:rPr lang="es-ES" dirty="0" smtClean="0"/>
              <a:t>SOBRE LA IDEA</a:t>
            </a:r>
            <a:endParaRPr lang="es-ES" dirty="0"/>
          </a:p>
        </p:txBody>
      </p:sp>
      <p:sp>
        <p:nvSpPr>
          <p:cNvPr id="3" name="Subtítulo 2"/>
          <p:cNvSpPr>
            <a:spLocks noGrp="1"/>
          </p:cNvSpPr>
          <p:nvPr>
            <p:ph type="subTitle" idx="1"/>
          </p:nvPr>
        </p:nvSpPr>
        <p:spPr>
          <a:xfrm>
            <a:off x="509400" y="1640542"/>
            <a:ext cx="7330235" cy="3428320"/>
          </a:xfrm>
        </p:spPr>
        <p:txBody>
          <a:bodyPr>
            <a:normAutofit fontScale="77500" lnSpcReduction="20000"/>
          </a:bodyPr>
          <a:lstStyle/>
          <a:p>
            <a:pPr algn="l"/>
            <a:r>
              <a:rPr lang="es-ES" dirty="0" smtClean="0">
                <a:solidFill>
                  <a:srgbClr val="2E1610"/>
                </a:solidFill>
              </a:rPr>
              <a:t>Nuestra idea es plantar el impacto, tanto económico como energético, de la colocación de placas solares en el colegio.</a:t>
            </a:r>
          </a:p>
          <a:p>
            <a:pPr algn="l"/>
            <a:r>
              <a:rPr lang="es-ES" dirty="0" smtClean="0">
                <a:solidFill>
                  <a:srgbClr val="2E1610"/>
                </a:solidFill>
              </a:rPr>
              <a:t>Para esto hemos recabado información del funcionamiento de las placas, su precio y la instalación necesaria para su colocación.</a:t>
            </a:r>
          </a:p>
          <a:p>
            <a:pPr algn="l"/>
            <a:r>
              <a:rPr lang="es-ES" dirty="0" smtClean="0">
                <a:solidFill>
                  <a:srgbClr val="2E1610"/>
                </a:solidFill>
              </a:rPr>
              <a:t>También ha sido necesario recoger datos más específicos sobre el colegio como: la cantidad de energía consumida a lo largo de un año, las medidas de la azotea del edificio de Bachillerato, la potencia de la que dispone el colegio y toda la legislación vigente. </a:t>
            </a:r>
            <a:r>
              <a:rPr lang="es-ES" dirty="0" smtClean="0">
                <a:solidFill>
                  <a:schemeClr val="bg1"/>
                </a:solidFill>
              </a:rPr>
              <a:t>sobre el tema.</a:t>
            </a:r>
            <a:endParaRPr lang="es-ES" dirty="0">
              <a:solidFill>
                <a:schemeClr val="bg1"/>
              </a:solidFill>
            </a:endParaRPr>
          </a:p>
        </p:txBody>
      </p:sp>
      <p:pic>
        <p:nvPicPr>
          <p:cNvPr id="4" name="Imagen 3"/>
          <p:cNvPicPr>
            <a:picLocks noChangeAspect="1"/>
          </p:cNvPicPr>
          <p:nvPr/>
        </p:nvPicPr>
        <p:blipFill rotWithShape="1">
          <a:blip r:embed="rId2">
            <a:extLst>
              <a:ext uri="{28A0092B-C50C-407E-A947-70E740481C1C}">
                <a14:useLocalDpi xmlns="" xmlns:a14="http://schemas.microsoft.com/office/drawing/2010/main" val="0"/>
              </a:ext>
            </a:extLst>
          </a:blip>
          <a:srcRect r="39047"/>
          <a:stretch/>
        </p:blipFill>
        <p:spPr>
          <a:xfrm>
            <a:off x="8549052" y="1656356"/>
            <a:ext cx="3258416" cy="2672917"/>
          </a:xfrm>
          <a:prstGeom prst="rect">
            <a:avLst/>
          </a:prstGeom>
        </p:spPr>
      </p:pic>
    </p:spTree>
    <p:extLst>
      <p:ext uri="{BB962C8B-B14F-4D97-AF65-F5344CB8AC3E}">
        <p14:creationId xmlns="" xmlns:p14="http://schemas.microsoft.com/office/powerpoint/2010/main" val="248258051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lum bright="-20000" contrast="10000"/>
            <a:extLst>
              <a:ext uri="{28A0092B-C50C-407E-A947-70E740481C1C}">
                <a14:useLocalDpi xmlns="" xmlns:a14="http://schemas.microsoft.com/office/drawing/2010/main" val="0"/>
              </a:ext>
            </a:extLst>
          </a:blip>
          <a:stretch>
            <a:fillRect/>
          </a:stretch>
        </p:blipFill>
        <p:spPr>
          <a:xfrm>
            <a:off x="-1385048" y="0"/>
            <a:ext cx="13922995" cy="7055352"/>
          </a:xfrm>
          <a:prstGeom prst="rect">
            <a:avLst/>
          </a:prstGeom>
        </p:spPr>
      </p:pic>
      <p:sp>
        <p:nvSpPr>
          <p:cNvPr id="2" name="Título 1"/>
          <p:cNvSpPr>
            <a:spLocks noGrp="1"/>
          </p:cNvSpPr>
          <p:nvPr>
            <p:ph type="ctrTitle"/>
          </p:nvPr>
        </p:nvSpPr>
        <p:spPr>
          <a:xfrm>
            <a:off x="959734" y="869450"/>
            <a:ext cx="8903327" cy="1013692"/>
          </a:xfrm>
        </p:spPr>
        <p:txBody>
          <a:bodyPr/>
          <a:lstStyle/>
          <a:p>
            <a:r>
              <a:rPr lang="es-ES" dirty="0" smtClean="0">
                <a:solidFill>
                  <a:srgbClr val="1D0244"/>
                </a:solidFill>
              </a:rPr>
              <a:t>Funcionamiento de las placas</a:t>
            </a:r>
            <a:endParaRPr lang="es-ES" dirty="0">
              <a:solidFill>
                <a:srgbClr val="1D0244"/>
              </a:solidFill>
            </a:endParaRPr>
          </a:p>
        </p:txBody>
      </p:sp>
      <p:sp>
        <p:nvSpPr>
          <p:cNvPr id="3" name="Subtítulo 2"/>
          <p:cNvSpPr>
            <a:spLocks noGrp="1"/>
          </p:cNvSpPr>
          <p:nvPr>
            <p:ph type="subTitle" idx="1"/>
          </p:nvPr>
        </p:nvSpPr>
        <p:spPr>
          <a:xfrm>
            <a:off x="0" y="2568389"/>
            <a:ext cx="11080375" cy="2124634"/>
          </a:xfrm>
        </p:spPr>
        <p:txBody>
          <a:bodyPr>
            <a:normAutofit fontScale="92500"/>
          </a:bodyPr>
          <a:lstStyle/>
          <a:p>
            <a:pPr algn="ctr"/>
            <a:r>
              <a:rPr lang="es-ES" sz="2800" dirty="0" smtClean="0">
                <a:solidFill>
                  <a:schemeClr val="bg1"/>
                </a:solidFill>
              </a:rPr>
              <a:t>Hay dos tipos. Un panel solar </a:t>
            </a:r>
            <a:r>
              <a:rPr lang="es-ES" sz="2800" dirty="0">
                <a:solidFill>
                  <a:schemeClr val="bg1"/>
                </a:solidFill>
              </a:rPr>
              <a:t>o módulo solar es un dispositivo que capta la energía de la radiación solar para su aprovechamiento</a:t>
            </a:r>
            <a:r>
              <a:rPr lang="es-ES" sz="2800" dirty="0" smtClean="0">
                <a:solidFill>
                  <a:schemeClr val="bg1"/>
                </a:solidFill>
              </a:rPr>
              <a:t>.</a:t>
            </a:r>
          </a:p>
          <a:p>
            <a:pPr algn="ctr"/>
            <a:r>
              <a:rPr lang="es-ES" sz="2800" dirty="0" smtClean="0">
                <a:solidFill>
                  <a:schemeClr val="bg1"/>
                </a:solidFill>
              </a:rPr>
              <a:t>Nosotros nos vamos a centrar en las placas fotovoltaicas. diferentes de paneles solares: fotovoltaicos y térmicos instalados sobre tejado.</a:t>
            </a:r>
            <a:endParaRPr lang="es-ES" sz="2800" dirty="0">
              <a:solidFill>
                <a:schemeClr val="bg1"/>
              </a:solidFill>
            </a:endParaRPr>
          </a:p>
        </p:txBody>
      </p:sp>
      <p:sp>
        <p:nvSpPr>
          <p:cNvPr id="5" name="4 Rectángulo"/>
          <p:cNvSpPr/>
          <p:nvPr/>
        </p:nvSpPr>
        <p:spPr>
          <a:xfrm>
            <a:off x="-1087728" y="6488668"/>
            <a:ext cx="5868914" cy="369332"/>
          </a:xfrm>
          <a:prstGeom prst="rect">
            <a:avLst/>
          </a:prstGeom>
        </p:spPr>
        <p:txBody>
          <a:bodyPr wrap="none">
            <a:spAutoFit/>
          </a:bodyPr>
          <a:lstStyle/>
          <a:p>
            <a:r>
              <a:rPr lang="es-ES" dirty="0" smtClean="0"/>
              <a:t>https://www.youtube.com/watch?v=h20bJDZCaCk</a:t>
            </a:r>
            <a:endParaRPr lang="es-ES" dirty="0"/>
          </a:p>
        </p:txBody>
      </p:sp>
    </p:spTree>
    <p:extLst>
      <p:ext uri="{BB962C8B-B14F-4D97-AF65-F5344CB8AC3E}">
        <p14:creationId xmlns="" xmlns:p14="http://schemas.microsoft.com/office/powerpoint/2010/main" val="792355740"/>
      </p:ext>
    </p:extLst>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58906" y="689610"/>
            <a:ext cx="8001000" cy="1050637"/>
          </a:xfrm>
        </p:spPr>
        <p:txBody>
          <a:bodyPr>
            <a:normAutofit fontScale="90000"/>
          </a:bodyPr>
          <a:lstStyle/>
          <a:p>
            <a:r>
              <a:rPr lang="es-ES" dirty="0" smtClean="0"/>
              <a:t>MEDIDAS</a:t>
            </a:r>
            <a:br>
              <a:rPr lang="es-ES" dirty="0" smtClean="0"/>
            </a:br>
            <a:endParaRPr lang="es-ES" dirty="0"/>
          </a:p>
        </p:txBody>
      </p:sp>
      <p:pic>
        <p:nvPicPr>
          <p:cNvPr id="4" name="Imagen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535048" y="1120621"/>
            <a:ext cx="9556648" cy="5737379"/>
          </a:xfrm>
          <a:prstGeom prst="rect">
            <a:avLst/>
          </a:prstGeom>
        </p:spPr>
      </p:pic>
      <p:sp>
        <p:nvSpPr>
          <p:cNvPr id="5" name="CuadroTexto 4"/>
          <p:cNvSpPr txBox="1"/>
          <p:nvPr/>
        </p:nvSpPr>
        <p:spPr>
          <a:xfrm>
            <a:off x="0" y="5934670"/>
            <a:ext cx="1392043" cy="923330"/>
          </a:xfrm>
          <a:prstGeom prst="rect">
            <a:avLst/>
          </a:prstGeom>
          <a:noFill/>
        </p:spPr>
        <p:txBody>
          <a:bodyPr wrap="square" rtlCol="0">
            <a:spAutoFit/>
          </a:bodyPr>
          <a:lstStyle/>
          <a:p>
            <a:r>
              <a:rPr lang="es-ES" dirty="0" smtClean="0"/>
              <a:t>74X13 M</a:t>
            </a:r>
          </a:p>
          <a:p>
            <a:r>
              <a:rPr lang="es-ES" dirty="0" smtClean="0"/>
              <a:t>962 M2</a:t>
            </a:r>
          </a:p>
          <a:p>
            <a:endParaRPr lang="es-ES" dirty="0"/>
          </a:p>
        </p:txBody>
      </p:sp>
    </p:spTree>
    <p:extLst>
      <p:ext uri="{BB962C8B-B14F-4D97-AF65-F5344CB8AC3E}">
        <p14:creationId xmlns="" xmlns:p14="http://schemas.microsoft.com/office/powerpoint/2010/main" val="27673535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57199" y="339633"/>
            <a:ext cx="4215409" cy="736601"/>
          </a:xfrm>
        </p:spPr>
        <p:txBody>
          <a:bodyPr>
            <a:normAutofit fontScale="90000"/>
          </a:bodyPr>
          <a:lstStyle/>
          <a:p>
            <a:r>
              <a:rPr lang="es-ES" dirty="0" smtClean="0"/>
              <a:t>Datos técnicos</a:t>
            </a:r>
            <a:endParaRPr lang="es-ES" dirty="0"/>
          </a:p>
        </p:txBody>
      </p:sp>
      <p:sp>
        <p:nvSpPr>
          <p:cNvPr id="3" name="Subtítulo 2"/>
          <p:cNvSpPr>
            <a:spLocks noGrp="1"/>
          </p:cNvSpPr>
          <p:nvPr>
            <p:ph type="subTitle" idx="1"/>
          </p:nvPr>
        </p:nvSpPr>
        <p:spPr>
          <a:xfrm>
            <a:off x="592770" y="1201783"/>
            <a:ext cx="6800807" cy="3596642"/>
          </a:xfrm>
        </p:spPr>
        <p:style>
          <a:lnRef idx="2">
            <a:schemeClr val="dk1"/>
          </a:lnRef>
          <a:fillRef idx="1">
            <a:schemeClr val="lt1"/>
          </a:fillRef>
          <a:effectRef idx="0">
            <a:schemeClr val="dk1"/>
          </a:effectRef>
          <a:fontRef idx="minor">
            <a:schemeClr val="dk1"/>
          </a:fontRef>
        </p:style>
        <p:txBody>
          <a:bodyPr>
            <a:normAutofit fontScale="77500" lnSpcReduction="20000"/>
          </a:bodyPr>
          <a:lstStyle/>
          <a:p>
            <a:pPr algn="l"/>
            <a:r>
              <a:rPr lang="es-ES" dirty="0" smtClean="0"/>
              <a:t>Las placas que vamos a usar son de 1,5x1 M</a:t>
            </a:r>
          </a:p>
          <a:p>
            <a:pPr algn="l"/>
            <a:r>
              <a:rPr lang="es-ES" dirty="0" smtClean="0"/>
              <a:t>Cada placa fotovoltaica de 24V genera 260W/h</a:t>
            </a:r>
          </a:p>
          <a:p>
            <a:pPr algn="l"/>
            <a:r>
              <a:rPr lang="es-ES" dirty="0" smtClean="0"/>
              <a:t>La potencia máxima del colegio es de 20kW, esto limita la cantidad máxima de placas que se pueden poner, dejando un número aproximado de 76 placas solares.</a:t>
            </a:r>
          </a:p>
          <a:p>
            <a:pPr algn="l"/>
            <a:r>
              <a:rPr lang="es-ES" dirty="0" smtClean="0"/>
              <a:t>Estas placas pueden generar al día 86kW (8,30h de sol).</a:t>
            </a:r>
          </a:p>
          <a:p>
            <a:pPr algn="l"/>
            <a:r>
              <a:rPr lang="es-ES" dirty="0" smtClean="0"/>
              <a:t>El colegio gasta una media de 33000kW al año, esto da unos 2800kW al mes y 93kW al día. </a:t>
            </a:r>
          </a:p>
          <a:p>
            <a:pPr algn="l"/>
            <a:r>
              <a:rPr lang="es-ES" dirty="0" smtClean="0"/>
              <a:t>Esto hace que de tener que comprar 93kW a 7kW.</a:t>
            </a:r>
          </a:p>
          <a:p>
            <a:endParaRPr lang="es-ES" dirty="0" smtClean="0"/>
          </a:p>
        </p:txBody>
      </p:sp>
      <p:pic>
        <p:nvPicPr>
          <p:cNvPr id="4" name="3 Imagen" descr="medida.png"/>
          <p:cNvPicPr>
            <a:picLocks noChangeAspect="1"/>
          </p:cNvPicPr>
          <p:nvPr/>
        </p:nvPicPr>
        <p:blipFill>
          <a:blip r:embed="rId2"/>
          <a:stretch>
            <a:fillRect/>
          </a:stretch>
        </p:blipFill>
        <p:spPr>
          <a:xfrm>
            <a:off x="7903028" y="1384663"/>
            <a:ext cx="3400698" cy="3400698"/>
          </a:xfrm>
          <a:prstGeom prst="rect">
            <a:avLst/>
          </a:prstGeom>
        </p:spPr>
      </p:pic>
    </p:spTree>
    <p:extLst>
      <p:ext uri="{BB962C8B-B14F-4D97-AF65-F5344CB8AC3E}">
        <p14:creationId xmlns="" xmlns:p14="http://schemas.microsoft.com/office/powerpoint/2010/main" val="4099346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52697" y="209005"/>
            <a:ext cx="4439783" cy="1084219"/>
          </a:xfrm>
        </p:spPr>
        <p:txBody>
          <a:bodyPr>
            <a:normAutofit/>
          </a:bodyPr>
          <a:lstStyle/>
          <a:p>
            <a:r>
              <a:rPr lang="es-ES" dirty="0" smtClean="0"/>
              <a:t>PRESUPUESTO</a:t>
            </a:r>
            <a:endParaRPr lang="es-ES" dirty="0"/>
          </a:p>
        </p:txBody>
      </p:sp>
      <p:sp>
        <p:nvSpPr>
          <p:cNvPr id="3" name="2 Subtítulo"/>
          <p:cNvSpPr>
            <a:spLocks noGrp="1"/>
          </p:cNvSpPr>
          <p:nvPr>
            <p:ph type="subTitle" idx="1"/>
          </p:nvPr>
        </p:nvSpPr>
        <p:spPr>
          <a:xfrm>
            <a:off x="422953" y="1293223"/>
            <a:ext cx="10445343" cy="3949338"/>
          </a:xfrm>
        </p:spPr>
        <p:txBody>
          <a:bodyPr>
            <a:normAutofit fontScale="85000" lnSpcReduction="20000"/>
          </a:bodyPr>
          <a:lstStyle/>
          <a:p>
            <a:pPr algn="l"/>
            <a:r>
              <a:rPr lang="es-ES" dirty="0" smtClean="0"/>
              <a:t>Cada placa tiene un precio (contando con la instalación) de 430€.</a:t>
            </a:r>
          </a:p>
          <a:p>
            <a:pPr algn="l"/>
            <a:r>
              <a:rPr lang="es-ES" dirty="0" smtClean="0"/>
              <a:t>Al ser una red de autoconsumo no necesitamos baterías ni acumuladores eléctricos.</a:t>
            </a:r>
          </a:p>
          <a:p>
            <a:pPr algn="l"/>
            <a:r>
              <a:rPr lang="es-ES" dirty="0" smtClean="0"/>
              <a:t>El coste aproximado es de 32700€.</a:t>
            </a:r>
          </a:p>
          <a:p>
            <a:pPr algn="l"/>
            <a:r>
              <a:rPr lang="es-ES" dirty="0" smtClean="0"/>
              <a:t>El precio del </a:t>
            </a:r>
            <a:r>
              <a:rPr lang="es-ES" dirty="0" err="1" smtClean="0"/>
              <a:t>kWh</a:t>
            </a:r>
            <a:r>
              <a:rPr lang="es-ES" dirty="0" smtClean="0"/>
              <a:t> es de 0.15€, y las placas generan al día 86kWh </a:t>
            </a:r>
          </a:p>
          <a:p>
            <a:pPr algn="l"/>
            <a:r>
              <a:rPr lang="es-ES" dirty="0" smtClean="0"/>
              <a:t>(Cerca de 13€) y el colegio gasta 93 </a:t>
            </a:r>
            <a:r>
              <a:rPr lang="es-ES" dirty="0" err="1" smtClean="0"/>
              <a:t>kW</a:t>
            </a:r>
            <a:r>
              <a:rPr lang="es-ES" dirty="0" smtClean="0"/>
              <a:t> (Cerca de 16€)</a:t>
            </a:r>
          </a:p>
          <a:p>
            <a:pPr algn="l"/>
            <a:r>
              <a:rPr lang="es-ES" dirty="0" smtClean="0"/>
              <a:t>Esto genera que el recibo mensual pase de 480€ a poco más de 100€ Dejando un margen de beneficio de más de 350€ mensuales.</a:t>
            </a:r>
          </a:p>
          <a:p>
            <a:pPr algn="l"/>
            <a:r>
              <a:rPr lang="es-ES" dirty="0" smtClean="0"/>
              <a:t>Contando el beneficio integro para el pago de las placas, el capital inicial se recuperaría en 7 años y 7 meses.</a:t>
            </a:r>
          </a:p>
          <a:p>
            <a:pPr algn="l"/>
            <a:r>
              <a:rPr lang="es-ES" dirty="0" smtClean="0"/>
              <a:t>La vida útil de una placa es de 25 años dejando 210 meses para beneficio del centro.(Cerca de 70000€)</a:t>
            </a:r>
            <a:endParaRPr lang="es-ES" dirty="0"/>
          </a:p>
        </p:txBody>
      </p:sp>
      <p:pic>
        <p:nvPicPr>
          <p:cNvPr id="4" name="3 Imagen" descr="465500870.jpg"/>
          <p:cNvPicPr>
            <a:picLocks noChangeAspect="1"/>
          </p:cNvPicPr>
          <p:nvPr/>
        </p:nvPicPr>
        <p:blipFill>
          <a:blip r:embed="rId2"/>
          <a:stretch>
            <a:fillRect/>
          </a:stretch>
        </p:blipFill>
        <p:spPr>
          <a:xfrm>
            <a:off x="5255497" y="0"/>
            <a:ext cx="1870542" cy="124763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944982" y="176349"/>
            <a:ext cx="3616823" cy="1064624"/>
          </a:xfrm>
        </p:spPr>
        <p:txBody>
          <a:bodyPr/>
          <a:lstStyle/>
          <a:p>
            <a:r>
              <a:rPr lang="es-ES" dirty="0" smtClean="0"/>
              <a:t>Legislación</a:t>
            </a:r>
            <a:endParaRPr lang="es-ES" dirty="0"/>
          </a:p>
        </p:txBody>
      </p:sp>
      <p:sp>
        <p:nvSpPr>
          <p:cNvPr id="3" name="2 Subtítulo"/>
          <p:cNvSpPr>
            <a:spLocks noGrp="1"/>
          </p:cNvSpPr>
          <p:nvPr>
            <p:ph type="subTitle" idx="1"/>
          </p:nvPr>
        </p:nvSpPr>
        <p:spPr>
          <a:xfrm>
            <a:off x="383766" y="1267096"/>
            <a:ext cx="9896702" cy="3936275"/>
          </a:xfrm>
        </p:spPr>
        <p:txBody>
          <a:bodyPr>
            <a:normAutofit fontScale="85000" lnSpcReduction="10000"/>
          </a:bodyPr>
          <a:lstStyle/>
          <a:p>
            <a:pPr algn="l"/>
            <a:r>
              <a:rPr lang="es-ES" dirty="0" smtClean="0"/>
              <a:t>Lo primero a tener en cuenta es que la red propuesta es una red de autoservicio, esto hace que aun que no haya que pagar por la colocación de baterías, pero si por otros servicios e impuestos.</a:t>
            </a:r>
          </a:p>
          <a:p>
            <a:pPr marL="457200" indent="-457200" algn="l">
              <a:buFont typeface="+mj-lt"/>
              <a:buAutoNum type="arabicPeriod"/>
            </a:pPr>
            <a:r>
              <a:rPr lang="es-ES" dirty="0" smtClean="0"/>
              <a:t>Respaldo energético. La compañía se reserva el derecho de cobrar un cargo de hasta 1000 euros.</a:t>
            </a:r>
          </a:p>
          <a:p>
            <a:pPr marL="457200" indent="-457200" algn="l">
              <a:buFont typeface="+mj-lt"/>
              <a:buAutoNum type="arabicPeriod"/>
            </a:pPr>
            <a:r>
              <a:rPr lang="es-ES" dirty="0" smtClean="0"/>
              <a:t>El Estado cobra por el uso de la red eléctrica. (Precio varía)</a:t>
            </a:r>
          </a:p>
          <a:p>
            <a:pPr marL="457200" indent="-457200" algn="l">
              <a:buFont typeface="+mj-lt"/>
              <a:buAutoNum type="arabicPeriod"/>
            </a:pPr>
            <a:r>
              <a:rPr lang="es-ES" dirty="0" smtClean="0"/>
              <a:t>Impuesto del sol, hay que pagar al gobierno por la cantidad de electricidad creada.</a:t>
            </a:r>
          </a:p>
          <a:p>
            <a:pPr marL="457200" indent="-457200" algn="l"/>
            <a:r>
              <a:rPr lang="es-ES" dirty="0" smtClean="0"/>
              <a:t>En Noviembre de 2018 entrará en vigor una nueva normativa por la cual se endurecerán las condiciones y los pagos de la energía solar.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140925" y="202474"/>
            <a:ext cx="3590698" cy="1064623"/>
          </a:xfrm>
        </p:spPr>
        <p:txBody>
          <a:bodyPr/>
          <a:lstStyle/>
          <a:p>
            <a:r>
              <a:rPr lang="es-ES" dirty="0" smtClean="0"/>
              <a:t>Conclusión</a:t>
            </a:r>
            <a:endParaRPr lang="es-ES" dirty="0"/>
          </a:p>
        </p:txBody>
      </p:sp>
      <p:sp>
        <p:nvSpPr>
          <p:cNvPr id="3" name="2 Subtítulo"/>
          <p:cNvSpPr>
            <a:spLocks noGrp="1"/>
          </p:cNvSpPr>
          <p:nvPr>
            <p:ph type="subTitle" idx="1"/>
          </p:nvPr>
        </p:nvSpPr>
        <p:spPr>
          <a:xfrm>
            <a:off x="1293224" y="1449978"/>
            <a:ext cx="9601198" cy="3609702"/>
          </a:xfrm>
        </p:spPr>
        <p:txBody>
          <a:bodyPr>
            <a:normAutofit fontScale="85000" lnSpcReduction="20000"/>
          </a:bodyPr>
          <a:lstStyle/>
          <a:p>
            <a:pPr algn="ctr"/>
            <a:r>
              <a:rPr lang="es-ES" dirty="0" smtClean="0"/>
              <a:t>Estimamos que la colocación de placas solares sería muy beneficiosa para el Colegio, tanto económicamente como energéticamente, poniendo al centro como uno de los pioneros en el uso de una gran infraestructura para el autoabastecimiento.</a:t>
            </a:r>
          </a:p>
          <a:p>
            <a:pPr algn="ctr"/>
            <a:r>
              <a:rPr lang="es-ES" dirty="0" smtClean="0"/>
              <a:t>Pese a la gran inversión inicial y las trabas que se ponen por parte del gobierno, sigue saliendo rentable, pues el mantenimiento es casi nulo y tienen una vida útil de 25 años.</a:t>
            </a:r>
          </a:p>
          <a:p>
            <a:pPr algn="ctr"/>
            <a:r>
              <a:rPr lang="es-ES" dirty="0" smtClean="0"/>
              <a:t>Con la colocación de las placas daríamos ejemplo a otros centro y grandes edificios, así dejarían de depender de otras energías como la nuclear o la quema de combustibles fósiles, ya que generan una gran contaminación.</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378</TotalTime>
  <Words>673</Words>
  <Application>Microsoft Office PowerPoint</Application>
  <PresentationFormat>Personalizado</PresentationFormat>
  <Paragraphs>49</Paragraphs>
  <Slides>9</Slides>
  <Notes>0</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Concurrencia</vt:lpstr>
      <vt:lpstr>IMPACTO DE LA COLOCACIÓN DE PLACAS SOLARES </vt:lpstr>
      <vt:lpstr>índice</vt:lpstr>
      <vt:lpstr>SOBRE LA IDEA</vt:lpstr>
      <vt:lpstr>Funcionamiento de las placas</vt:lpstr>
      <vt:lpstr>MEDIDAS </vt:lpstr>
      <vt:lpstr>Datos técnicos</vt:lpstr>
      <vt:lpstr>PRESUPUESTO</vt:lpstr>
      <vt:lpstr>Legislación</vt:lpstr>
      <vt:lpstr>Conclusión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Impacto DE LA COLOCACIÓN DE PLACAS SOLARES</dc:title>
  <dc:creator>Profesor</dc:creator>
  <cp:lastModifiedBy>HP</cp:lastModifiedBy>
  <cp:revision>26</cp:revision>
  <dcterms:created xsi:type="dcterms:W3CDTF">2018-01-31T13:37:55Z</dcterms:created>
  <dcterms:modified xsi:type="dcterms:W3CDTF">2018-02-12T16:47:38Z</dcterms:modified>
</cp:coreProperties>
</file>